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309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15611"/>
    <p:restoredTop sz="94626"/>
  </p:normalViewPr>
  <p:slideViewPr>
    <p:cSldViewPr snapToObjects="1">
      <p:cViewPr varScale="1">
        <p:scale>
          <a:sx n="121" d="100"/>
          <a:sy n="121" d="100"/>
        </p:scale>
        <p:origin x="190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73AA-9ABD-5B46-861B-82D5CEBFA8DA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61E44-D805-7E43-B87F-C5025B3B5CD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808053" y="2475571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808053" y="4427035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5352439" y="4427035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3905192" y="4427035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993965" y="4427035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6808053" y="535259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5352439" y="535259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3905192" y="535259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993965" y="535259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993965" y="2475571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2449578" y="4427035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9"/>
          </p:nvPr>
        </p:nvSpPr>
        <p:spPr>
          <a:xfrm>
            <a:off x="2449578" y="535259"/>
            <a:ext cx="1338495" cy="17953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6105-323D-3848-B82B-43B382602B4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8F3E-A623-BA4F-8547-448C85204CD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53FA8-A589-F84D-DFBC-306C3AB7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37" y="607483"/>
            <a:ext cx="5750001" cy="2181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2F3602-A3BC-7A6C-0C54-9BE4F9A56B54}"/>
              </a:ext>
            </a:extLst>
          </p:cNvPr>
          <p:cNvGrpSpPr/>
          <p:nvPr/>
        </p:nvGrpSpPr>
        <p:grpSpPr>
          <a:xfrm>
            <a:off x="972539" y="2088559"/>
            <a:ext cx="7217398" cy="2579477"/>
            <a:chOff x="2592761" y="4375590"/>
            <a:chExt cx="19241382" cy="68768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BD1F7B-37A2-3D5C-585B-86F5F50C7753}"/>
                </a:ext>
              </a:extLst>
            </p:cNvPr>
            <p:cNvSpPr txBox="1"/>
            <p:nvPr/>
          </p:nvSpPr>
          <p:spPr>
            <a:xfrm>
              <a:off x="2592761" y="4375590"/>
              <a:ext cx="19241382" cy="1868915"/>
            </a:xfrm>
            <a:prstGeom prst="rect">
              <a:avLst/>
            </a:prstGeom>
            <a:noFill/>
          </p:spPr>
          <p:txBody>
            <a:bodyPr wrap="none" lIns="137196" tIns="0" rIns="0" bIns="0" rtlCol="0">
              <a:spAutoFit/>
            </a:bodyPr>
            <a:lstStyle/>
            <a:p>
              <a:pPr algn="ctr">
                <a:lnSpc>
                  <a:spcPts val="6264"/>
                </a:lnSpc>
              </a:pPr>
              <a:r>
                <a:rPr lang="en-US" sz="3001" spc="750" dirty="0">
                  <a:solidFill>
                    <a:srgbClr val="505050"/>
                  </a:solidFill>
                  <a:latin typeface="Montserrat" charset="0"/>
                  <a:ea typeface="Montserrat" charset="0"/>
                  <a:cs typeface="Montserrat" charset="0"/>
                </a:rPr>
                <a:t>TECHNOLOGY &amp; PARTNER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215E94-3C58-CCD6-6DE2-7D81DA09286C}"/>
                </a:ext>
              </a:extLst>
            </p:cNvPr>
            <p:cNvSpPr txBox="1"/>
            <p:nvPr/>
          </p:nvSpPr>
          <p:spPr>
            <a:xfrm>
              <a:off x="2735609" y="6327894"/>
              <a:ext cx="18762739" cy="4924508"/>
            </a:xfrm>
            <a:prstGeom prst="rect">
              <a:avLst/>
            </a:prstGeom>
            <a:noFill/>
          </p:spPr>
          <p:txBody>
            <a:bodyPr wrap="none" lIns="137196" tIns="0" rIns="0" bIns="0" rtlCol="0">
              <a:spAutoFit/>
            </a:bodyPr>
            <a:lstStyle/>
            <a:p>
              <a:pPr algn="ctr"/>
              <a:r>
                <a:rPr lang="en-US" sz="3001" spc="750" dirty="0">
                  <a:solidFill>
                    <a:srgbClr val="E73F19"/>
                  </a:solidFill>
                  <a:latin typeface="Montserrat" charset="0"/>
                  <a:ea typeface="Montserrat" charset="0"/>
                  <a:cs typeface="Montserrat" charset="0"/>
                </a:rPr>
                <a:t>SCOUTING CAPABILITIES</a:t>
              </a:r>
            </a:p>
            <a:p>
              <a:pPr algn="ctr"/>
              <a:endParaRPr lang="en-US" sz="3001" spc="750" dirty="0">
                <a:solidFill>
                  <a:srgbClr val="E73F19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pPr algn="ctr"/>
              <a:endParaRPr lang="en-US" sz="3001" spc="750" dirty="0">
                <a:solidFill>
                  <a:srgbClr val="E73F19"/>
                </a:solidFill>
                <a:latin typeface="Montserrat" charset="0"/>
                <a:ea typeface="Montserrat" charset="0"/>
                <a:cs typeface="Montserrat" charset="0"/>
              </a:endParaRPr>
            </a:p>
            <a:p>
              <a:pPr algn="ctr"/>
              <a:r>
                <a:rPr lang="en-US" sz="3001" spc="750" dirty="0">
                  <a:solidFill>
                    <a:srgbClr val="E73F19"/>
                  </a:solidFill>
                  <a:latin typeface="Montserrat" charset="0"/>
                  <a:ea typeface="Montserrat" charset="0"/>
                  <a:cs typeface="Montserrat" charset="0"/>
                </a:rPr>
                <a:t>Portfolio Offering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AF2C77A-B8AE-1B92-9A0C-7B50BD36E816}"/>
              </a:ext>
            </a:extLst>
          </p:cNvPr>
          <p:cNvSpPr>
            <a:spLocks/>
          </p:cNvSpPr>
          <p:nvPr/>
        </p:nvSpPr>
        <p:spPr bwMode="auto">
          <a:xfrm>
            <a:off x="2145474" y="5535659"/>
            <a:ext cx="4871526" cy="32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714957">
              <a:lnSpc>
                <a:spcPts val="2776"/>
              </a:lnSpc>
            </a:pPr>
            <a:r>
              <a:rPr lang="en-US" spc="225" dirty="0">
                <a:solidFill>
                  <a:srgbClr val="505050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“People do deals – not computers”</a:t>
            </a:r>
            <a:endParaRPr lang="en-US" sz="900" spc="225" dirty="0">
              <a:solidFill>
                <a:srgbClr val="505050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6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tretch>
            <a:fillRect/>
          </a:stretch>
        </p:blipFill>
        <p:spPr>
          <a:xfrm>
            <a:off x="262643" y="2416652"/>
            <a:ext cx="676663" cy="677085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9CCDDE-F109-C242-AE9F-908A8C7B15A4}"/>
              </a:ext>
            </a:extLst>
          </p:cNvPr>
          <p:cNvSpPr txBox="1"/>
          <p:nvPr/>
        </p:nvSpPr>
        <p:spPr>
          <a:xfrm>
            <a:off x="965991" y="352351"/>
            <a:ext cx="6762724" cy="423500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SAL portfolio offer – </a:t>
            </a:r>
            <a:r>
              <a:rPr lang="en-US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with indicative prices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1155760" y="2203000"/>
            <a:ext cx="3177865" cy="1639217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OPPORTUNITY RADAR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A stream of “as yet” uncontacted but NEW opportunities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10-20 one paragraph summaries per month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£20k/3 month or £70k/year. 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+ £2k/opp to contact &amp; confirm agreed details.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1155760" y="5214228"/>
            <a:ext cx="2977946" cy="1239108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Tech or Market LANDSCAPE REPORT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An overview of what’s currently available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A detailed report ppt or excel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£20-40k / 1-3 months</a:t>
            </a:r>
          </a:p>
          <a:p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49427EA0-42B7-9E47-9968-1EC6AD98FC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/>
          <a:stretch>
            <a:fillRect/>
          </a:stretch>
        </p:blipFill>
        <p:spPr>
          <a:xfrm>
            <a:off x="266133" y="5266630"/>
            <a:ext cx="676663" cy="610642"/>
          </a:xfr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DEFE1DF0-2DF3-F148-AB5A-ABC97FF7AC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/>
          <a:stretch>
            <a:fillRect/>
          </a:stretch>
        </p:blipFill>
        <p:spPr>
          <a:xfrm>
            <a:off x="262643" y="4013335"/>
            <a:ext cx="676663" cy="548706"/>
          </a:xfrm>
        </p:spPr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165A23E1-06AE-3D43-8274-7673EDC3ED1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6"/>
          <a:stretch>
            <a:fillRect/>
          </a:stretch>
        </p:blipFill>
        <p:spPr>
          <a:xfrm>
            <a:off x="4300785" y="1235717"/>
            <a:ext cx="666158" cy="591208"/>
          </a:xfrm>
        </p:spPr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C38AB977-EC21-5240-963A-D474BAC9FD6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7"/>
          <a:stretch>
            <a:fillRect/>
          </a:stretch>
        </p:blipFill>
        <p:spPr>
          <a:xfrm>
            <a:off x="4382350" y="3838159"/>
            <a:ext cx="664880" cy="570345"/>
          </a:xfrm>
        </p:spPr>
      </p:pic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B5357231-6113-6040-8583-1709DA253F8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/>
          <a:stretch>
            <a:fillRect/>
          </a:stretch>
        </p:blipFill>
        <p:spPr>
          <a:xfrm>
            <a:off x="4371814" y="5141030"/>
            <a:ext cx="550985" cy="907620"/>
          </a:xfr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1149051" y="3807046"/>
            <a:ext cx="3177865" cy="1439162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Pre OPPORTUNITY SEARCH - KICK OFF EVENT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Decide WHY, WHAT &amp; WHEN you are looking  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 for i.e. your objectives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A half day workshop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£6-10k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5068777" y="904033"/>
            <a:ext cx="3559442" cy="1439162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EXPERT SEARCH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Find the Subject Matter Experts (SME) you need 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Filtered summaries of appropriate experts to move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  you forward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£9-10k/month – duration TBA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5125942" y="3516125"/>
            <a:ext cx="4018058" cy="1439162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1 to 1 CONFIDENTIAL INSIGHT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To discover first hand insights from targets/competitors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An agreed interview by SAL (no client name disclosed) 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 with written report or verbal debrief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£5-10k per target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5176397" y="5006870"/>
            <a:ext cx="3820836" cy="1039053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INSIGHT WORKSHOP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Explore topic with external, objective SMEs &amp; Catalysts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One day workshop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£18k</a:t>
            </a:r>
          </a:p>
        </p:txBody>
      </p:sp>
      <p:pic>
        <p:nvPicPr>
          <p:cNvPr id="21" name="Picture Placeholder 46">
            <a:extLst>
              <a:ext uri="{FF2B5EF4-FFF2-40B4-BE49-F238E27FC236}">
                <a16:creationId xmlns:a16="http://schemas.microsoft.com/office/drawing/2014/main" id="{DEFE1DF0-2DF3-F148-AB5A-ABC97FF7AC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10"/>
          <a:stretch>
            <a:fillRect/>
          </a:stretch>
        </p:blipFill>
        <p:spPr>
          <a:xfrm>
            <a:off x="266133" y="1235717"/>
            <a:ext cx="676663" cy="676487"/>
          </a:xfrm>
        </p:spPr>
      </p:pic>
      <p:pic>
        <p:nvPicPr>
          <p:cNvPr id="22" name="Picture Placeholder 58">
            <a:extLst>
              <a:ext uri="{FF2B5EF4-FFF2-40B4-BE49-F238E27FC236}">
                <a16:creationId xmlns:a16="http://schemas.microsoft.com/office/drawing/2014/main" id="{B5357231-6113-6040-8583-1709DA253F8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1"/>
          <a:stretch>
            <a:fillRect/>
          </a:stretch>
        </p:blipFill>
        <p:spPr>
          <a:xfrm>
            <a:off x="4300785" y="2416652"/>
            <a:ext cx="676663" cy="616826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1136339" y="928818"/>
            <a:ext cx="3190577" cy="1239108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0000FF"/>
                </a:solidFill>
                <a:latin typeface="Source Sans Pro" panose="020B0503030403020204" pitchFamily="34" charset="0"/>
              </a:rPr>
              <a:t>OPPORTUNITY / SOLUTION SEARCH – </a:t>
            </a:r>
            <a:r>
              <a:rPr lang="en-US" sz="1300" b="1" i="1" u="sng" dirty="0">
                <a:solidFill>
                  <a:srgbClr val="0000FF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CORE SERVICE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Real-time NEW Opportunities to exploit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Detailed summaries, introductions &amp; follow up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£9-10k/month usually 3-6 months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5068777" y="2416652"/>
            <a:ext cx="3957404" cy="638943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DATABASE ACCESS</a:t>
            </a:r>
          </a:p>
          <a:p>
            <a:pPr>
              <a:buFont typeface="Arial"/>
              <a:buChar char="•"/>
            </a:pPr>
            <a:r>
              <a:rPr lang="en-US" sz="1300" b="1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Search the SAL Historical Database of projects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£2k per search – keywords TBA / Annual access?</a:t>
            </a:r>
          </a:p>
        </p:txBody>
      </p:sp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tretch>
            <a:fillRect/>
          </a:stretch>
        </p:blipFill>
        <p:spPr>
          <a:xfrm>
            <a:off x="262643" y="3683780"/>
            <a:ext cx="2065500" cy="2066787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49CCDDE-F109-C242-AE9F-908A8C7B15A4}"/>
              </a:ext>
            </a:extLst>
          </p:cNvPr>
          <p:cNvSpPr txBox="1"/>
          <p:nvPr/>
        </p:nvSpPr>
        <p:spPr>
          <a:xfrm>
            <a:off x="2937066" y="352351"/>
            <a:ext cx="3350379" cy="423500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SAL portfolio offer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3088630" y="3676092"/>
            <a:ext cx="4989423" cy="2039327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OPPORTUNITY RADAR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Employing all SAL’s internal and external resources, 10-20 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NEW TO MARKET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opportunities, on an area of your choice, will be discovered and presented per month for quick review.  If you wish to receive further details on the technology/owner and its current availability SAL will make contact without disclosing your identity, and obtain previously agreed information.  </a:t>
            </a:r>
          </a:p>
          <a:p>
            <a:pPr algn="just"/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£20k/3 month or £70k/year.  + £2k/</a:t>
            </a:r>
            <a:r>
              <a:rPr lang="en-US" sz="1300" b="1" dirty="0" err="1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opp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to contact &amp; confirm agreed details.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3088630" y="959700"/>
            <a:ext cx="4989423" cy="2039327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OPPORTUNITY SOLUTION SEARCH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This is SAL’s </a:t>
            </a:r>
            <a:r>
              <a:rPr lang="en-US" sz="1300" b="1" dirty="0">
                <a:solidFill>
                  <a:srgbClr val="0000FF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CORE SERVICE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that it has been delivering for 30+ years. Once the Kick-off event has defined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WHAT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is required, or if previously defined by your team, SAL will use its confidential, international  technology scouts to uncover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REAL-TIME, NEW OPPORTUNITIES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that you can develop commercially. SAL will nominally deliver approx. FOUR opportunities per month, presented as 2 page descriptions with confidential follow up and introductions if required.</a:t>
            </a:r>
            <a:endParaRPr lang="en-US" sz="1300" b="1" dirty="0">
              <a:solidFill>
                <a:srgbClr val="525252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£9-10k/month usually 3-6 months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37"/>
          </p:nvPr>
        </p:nvSpPr>
        <p:spPr/>
      </p:sp>
      <p:pic>
        <p:nvPicPr>
          <p:cNvPr id="14" name="Picture Placeholder 46">
            <a:extLst>
              <a:ext uri="{FF2B5EF4-FFF2-40B4-BE49-F238E27FC236}">
                <a16:creationId xmlns:a16="http://schemas.microsoft.com/office/drawing/2014/main" id="{DEFE1DF0-2DF3-F148-AB5A-ABC97FF7AC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/>
          <a:stretch>
            <a:fillRect/>
          </a:stretch>
        </p:blipFill>
        <p:spPr>
          <a:xfrm>
            <a:off x="262643" y="1257577"/>
            <a:ext cx="2064845" cy="2064308"/>
          </a:xfrm>
        </p:spPr>
      </p:pic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49CCDDE-F109-C242-AE9F-908A8C7B15A4}"/>
              </a:ext>
            </a:extLst>
          </p:cNvPr>
          <p:cNvSpPr txBox="1"/>
          <p:nvPr/>
        </p:nvSpPr>
        <p:spPr>
          <a:xfrm>
            <a:off x="2937066" y="352351"/>
            <a:ext cx="3350379" cy="423500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SAL portfolio offer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3088630" y="3683780"/>
            <a:ext cx="4989423" cy="2239381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LANDSCAPE REPORT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Using current internal resources and more importantly SAL’s robust  international network of technology scouts, an extensive search of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CURRENTLY AVAILABLE / KNOWN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technologies will be produced to ensure you are always up to date on areas of interest. The landscape information can be formatted as required. The default is a spreadsheet summary with paragraphs  of text highlighting points of interest or differentiation.</a:t>
            </a:r>
          </a:p>
          <a:p>
            <a:pPr algn="just"/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£20-40k / 1-3 months</a:t>
            </a:r>
          </a:p>
          <a:p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49427EA0-42B7-9E47-9968-1EC6AD98FC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/>
          <a:stretch>
            <a:fillRect/>
          </a:stretch>
        </p:blipFill>
        <p:spPr>
          <a:xfrm>
            <a:off x="266959" y="3805611"/>
            <a:ext cx="2065500" cy="1863971"/>
          </a:xfr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/>
      </p:sp>
      <p:pic>
        <p:nvPicPr>
          <p:cNvPr id="12" name="Picture Placeholder 46">
            <a:extLst>
              <a:ext uri="{FF2B5EF4-FFF2-40B4-BE49-F238E27FC236}">
                <a16:creationId xmlns:a16="http://schemas.microsoft.com/office/drawing/2014/main" id="{DEFE1DF0-2DF3-F148-AB5A-ABC97FF7ACE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5"/>
          <a:stretch>
            <a:fillRect/>
          </a:stretch>
        </p:blipFill>
        <p:spPr>
          <a:xfrm>
            <a:off x="222191" y="1390655"/>
            <a:ext cx="2068335" cy="167721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231E68-3FBB-234B-A051-6609FE5EDC00}"/>
              </a:ext>
            </a:extLst>
          </p:cNvPr>
          <p:cNvSpPr txBox="1"/>
          <p:nvPr/>
        </p:nvSpPr>
        <p:spPr>
          <a:xfrm>
            <a:off x="3048178" y="1040196"/>
            <a:ext cx="4989423" cy="2239381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Pre OPPORTUNITY SEARCH - KICK OFF EVENT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When an idea starts it is often difficult to frame it and decide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WHY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it is a good idea,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WHAT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you need to make it happen &amp;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WHEN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can you deliver it. “The three Ws!”  This service allows you to get the right people together to explore, in a workshop environment, the reasons behind the opportunity and what is needed to make it successful. SAL will facilitate the workshop PLUS will provide stimulus material to drive the conversation to a previously agreed output.  </a:t>
            </a:r>
          </a:p>
          <a:p>
            <a:pPr algn="just"/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£6-10k</a:t>
            </a:r>
          </a:p>
        </p:txBody>
      </p:sp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49CCDDE-F109-C242-AE9F-908A8C7B15A4}"/>
              </a:ext>
            </a:extLst>
          </p:cNvPr>
          <p:cNvSpPr txBox="1"/>
          <p:nvPr/>
        </p:nvSpPr>
        <p:spPr>
          <a:xfrm>
            <a:off x="2937066" y="352351"/>
            <a:ext cx="3350379" cy="423500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SAL portfolio offer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pic>
        <p:nvPicPr>
          <p:cNvPr id="12" name="Picture Placeholder 50">
            <a:extLst>
              <a:ext uri="{FF2B5EF4-FFF2-40B4-BE49-F238E27FC236}">
                <a16:creationId xmlns:a16="http://schemas.microsoft.com/office/drawing/2014/main" id="{165A23E1-06AE-3D43-8274-7673EDC3ED18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/>
          <a:stretch>
            <a:fillRect/>
          </a:stretch>
        </p:blipFill>
        <p:spPr>
          <a:xfrm>
            <a:off x="327806" y="1235717"/>
            <a:ext cx="2003172" cy="1777791"/>
          </a:xfrm>
        </p:spPr>
      </p:pic>
      <p:pic>
        <p:nvPicPr>
          <p:cNvPr id="17" name="Picture Placeholder 58">
            <a:extLst>
              <a:ext uri="{FF2B5EF4-FFF2-40B4-BE49-F238E27FC236}">
                <a16:creationId xmlns:a16="http://schemas.microsoft.com/office/drawing/2014/main" id="{B5357231-6113-6040-8583-1709DA253F8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/>
          <a:stretch>
            <a:fillRect/>
          </a:stretch>
        </p:blipFill>
        <p:spPr>
          <a:xfrm>
            <a:off x="327806" y="3854970"/>
            <a:ext cx="1991817" cy="181568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3088630" y="1155221"/>
            <a:ext cx="5110191" cy="2239381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EXPERT SEARCH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Whether it be to develop a new product feature, a new market or problem solving, finding the right external advisor/expert, without making your intentions public, can be a problem. SAL will use its network and experience to uncover the right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Subject Matter Expert (SME)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you need,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CONFIDENTIALLY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, without disclosing your problems / intentions to a wider community.  SAL will find and interview potential SMEs and deliver filtered summaries of appropriate with recommendations as to their suitability. </a:t>
            </a:r>
          </a:p>
          <a:p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£9-10k/month – duration TBA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3086245" y="3964564"/>
            <a:ext cx="5112575" cy="1639217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DATABASE ACCESS</a:t>
            </a: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SAL owns an ongoing database of all contacts and innovation activity over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the last 30+ years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. It contains extensive information on previously discovered and verified, individual opportunities that is keyword searchable. If you are trawling for ideas or stimulus, what a good place to start. </a:t>
            </a:r>
          </a:p>
          <a:p>
            <a:endParaRPr lang="en-US" sz="1300" b="1" dirty="0">
              <a:solidFill>
                <a:srgbClr val="525252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£2k per search – keywords TBA / Annual access?</a:t>
            </a:r>
          </a:p>
        </p:txBody>
      </p:sp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49CCDDE-F109-C242-AE9F-908A8C7B15A4}"/>
              </a:ext>
            </a:extLst>
          </p:cNvPr>
          <p:cNvSpPr txBox="1"/>
          <p:nvPr/>
        </p:nvSpPr>
        <p:spPr>
          <a:xfrm>
            <a:off x="2937066" y="352351"/>
            <a:ext cx="3350379" cy="423500"/>
          </a:xfrm>
          <a:prstGeom prst="rect">
            <a:avLst/>
          </a:prstGeom>
          <a:noFill/>
        </p:spPr>
        <p:txBody>
          <a:bodyPr wrap="none" lIns="38405" tIns="19202" rIns="38405" bIns="19202" rtlCol="0" anchor="ctr" anchorCtr="0">
            <a:spAutoFit/>
          </a:bodyPr>
          <a:lstStyle/>
          <a:p>
            <a:pPr algn="ctr">
              <a:lnSpc>
                <a:spcPts val="2965"/>
              </a:lnSpc>
            </a:pPr>
            <a:r>
              <a:rPr lang="en-US" sz="2500" b="1" spc="84" dirty="0">
                <a:solidFill>
                  <a:srgbClr val="525252"/>
                </a:solidFill>
                <a:latin typeface="Montserrat" charset="0"/>
                <a:ea typeface="Montserrat" charset="0"/>
                <a:cs typeface="Montserrat" charset="0"/>
              </a:rPr>
              <a:t>SAL portfolio offer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59B0238-6415-1C4E-86E6-A54D66511511}"/>
              </a:ext>
            </a:extLst>
          </p:cNvPr>
          <p:cNvSpPr>
            <a:spLocks/>
          </p:cNvSpPr>
          <p:nvPr/>
        </p:nvSpPr>
        <p:spPr bwMode="auto">
          <a:xfrm>
            <a:off x="5064947" y="6229501"/>
            <a:ext cx="3121719" cy="3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1920240">
              <a:lnSpc>
                <a:spcPts val="3108"/>
              </a:lnSpc>
            </a:pPr>
            <a:r>
              <a:rPr lang="en-US" sz="1000" spc="252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GROWTH THROUGH INNOVATION PARTNERING</a:t>
            </a:r>
          </a:p>
        </p:txBody>
      </p:sp>
      <p:sp>
        <p:nvSpPr>
          <p:cNvPr id="61" name="Line 2">
            <a:extLst>
              <a:ext uri="{FF2B5EF4-FFF2-40B4-BE49-F238E27FC236}">
                <a16:creationId xmlns:a16="http://schemas.microsoft.com/office/drawing/2014/main" id="{ACD3C7C3-B053-CC47-AD2E-2E3E9F4E61A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22191" y="6223151"/>
            <a:ext cx="8659027" cy="6350"/>
          </a:xfrm>
          <a:prstGeom prst="line">
            <a:avLst/>
          </a:prstGeom>
          <a:noFill/>
          <a:ln w="12700">
            <a:solidFill>
              <a:srgbClr val="A9A9A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43EEA67-C076-8842-AA83-17D0126AF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" y="6157063"/>
            <a:ext cx="1502372" cy="759931"/>
          </a:xfrm>
          <a:prstGeom prst="rect">
            <a:avLst/>
          </a:prstGeom>
        </p:spPr>
      </p:pic>
      <p:pic>
        <p:nvPicPr>
          <p:cNvPr id="11" name="Picture Placeholder 54">
            <a:extLst>
              <a:ext uri="{FF2B5EF4-FFF2-40B4-BE49-F238E27FC236}">
                <a16:creationId xmlns:a16="http://schemas.microsoft.com/office/drawing/2014/main" id="{C38AB977-EC21-5240-963A-D474BAC9FD6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tretch>
            <a:fillRect/>
          </a:stretch>
        </p:blipFill>
        <p:spPr>
          <a:xfrm>
            <a:off x="327806" y="1468192"/>
            <a:ext cx="2010717" cy="1724826"/>
          </a:xfrm>
        </p:spPr>
      </p:pic>
      <p:pic>
        <p:nvPicPr>
          <p:cNvPr id="14" name="Picture Placeholder 58">
            <a:extLst>
              <a:ext uri="{FF2B5EF4-FFF2-40B4-BE49-F238E27FC236}">
                <a16:creationId xmlns:a16="http://schemas.microsoft.com/office/drawing/2014/main" id="{B5357231-6113-6040-8583-1709DA253F8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/>
          <a:stretch>
            <a:fillRect/>
          </a:stretch>
        </p:blipFill>
        <p:spPr>
          <a:xfrm>
            <a:off x="327806" y="3835170"/>
            <a:ext cx="1241259" cy="2044686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3055918" y="1351920"/>
            <a:ext cx="5142903" cy="2039327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1 to 1 CONFIDENTIAL INSIGHT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When you need intelligence/information, know the source, but are unable to ‘go direct’, SAL has many years of experience of obtaining such information in its role as a </a:t>
            </a:r>
            <a:r>
              <a:rPr lang="en-US" sz="1300" b="1" i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questioning 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technology scout. 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SAL will make contact on its own behalf and interview the source/person, gaining clear insight into the opportunity or threat and brief you either verbally or in a short report. If further contact is then desirable, SAL is able to seamlessly make an introduction. </a:t>
            </a:r>
          </a:p>
          <a:p>
            <a:pPr algn="just"/>
            <a:endParaRPr lang="en-US" sz="1300" b="1" dirty="0">
              <a:solidFill>
                <a:srgbClr val="525252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£5-10k per target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1F1AC-2D3F-7B45-9C61-4C86A432D090}"/>
              </a:ext>
            </a:extLst>
          </p:cNvPr>
          <p:cNvSpPr txBox="1"/>
          <p:nvPr/>
        </p:nvSpPr>
        <p:spPr>
          <a:xfrm>
            <a:off x="3055918" y="3826502"/>
            <a:ext cx="5142903" cy="1839272"/>
          </a:xfrm>
          <a:prstGeom prst="rect">
            <a:avLst/>
          </a:prstGeom>
          <a:noFill/>
        </p:spPr>
        <p:txBody>
          <a:bodyPr wrap="square" lIns="38405" tIns="19202" rIns="38405" bIns="19202" rtlCol="0" anchor="ctr" anchorCtr="0">
            <a:spAutoFit/>
          </a:bodyPr>
          <a:lstStyle/>
          <a:p>
            <a:r>
              <a:rPr lang="en-US" sz="1300" b="1" i="1" u="sng" dirty="0">
                <a:solidFill>
                  <a:srgbClr val="52525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INSIGHT WORKSHOP</a:t>
            </a:r>
          </a:p>
          <a:p>
            <a:pPr algn="just"/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When the technology / market horizon is unclear SAL is able to deliver a one day workshop to explore topics of interest  </a:t>
            </a:r>
            <a:r>
              <a:rPr lang="en-US" sz="1300" b="1" dirty="0">
                <a:solidFill>
                  <a:schemeClr val="tx2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WITH EXTERNAL, OBJECTIVE SMEs &amp; CATALYSTS.</a:t>
            </a:r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 Facilitating the workshop and providing stimulus, analysis and direction, SAL personnel ensure pre agreed questions are answered and the way forward is clearly defined.</a:t>
            </a:r>
          </a:p>
          <a:p>
            <a:endParaRPr lang="en-US" sz="1300" b="1" dirty="0">
              <a:solidFill>
                <a:srgbClr val="E73F19"/>
              </a:solidFill>
              <a:latin typeface="Source Sans Pro" panose="020B0503030403020204" pitchFamily="34" charset="0"/>
              <a:ea typeface="Montserrat" charset="0"/>
              <a:cs typeface="Montserrat" charset="0"/>
            </a:endParaRPr>
          </a:p>
          <a:p>
            <a:r>
              <a:rPr lang="en-US" sz="1300" b="1" dirty="0">
                <a:solidFill>
                  <a:srgbClr val="E73F19"/>
                </a:solidFill>
                <a:latin typeface="Source Sans Pro" panose="020B0503030403020204" pitchFamily="34" charset="0"/>
                <a:ea typeface="Montserrat" charset="0"/>
                <a:cs typeface="Montserrat" charset="0"/>
              </a:rPr>
              <a:t>≅ £18k</a:t>
            </a:r>
          </a:p>
        </p:txBody>
      </p:sp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986</Words>
  <Application>Microsoft Macintosh PowerPoint</Application>
  <PresentationFormat>On-screen Show (4:3)</PresentationFormat>
  <Paragraphs>90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</vt:lpstr>
      <vt:lpstr>Montserrat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Allies</dc:creator>
  <cp:lastModifiedBy>John Allies</cp:lastModifiedBy>
  <cp:revision>9</cp:revision>
  <dcterms:created xsi:type="dcterms:W3CDTF">2020-07-15T10:45:08Z</dcterms:created>
  <dcterms:modified xsi:type="dcterms:W3CDTF">2022-12-02T14:53:06Z</dcterms:modified>
</cp:coreProperties>
</file>